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67" r:id="rId3"/>
    <p:sldId id="268" r:id="rId4"/>
    <p:sldId id="271" r:id="rId5"/>
    <p:sldId id="272" r:id="rId6"/>
    <p:sldId id="260" r:id="rId7"/>
    <p:sldId id="273" r:id="rId8"/>
    <p:sldId id="274" r:id="rId9"/>
    <p:sldId id="27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euille_de_calcul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Fréquence</a:t>
            </a:r>
          </a:p>
        </c:rich>
      </c:tx>
      <c:layout>
        <c:manualLayout>
          <c:xMode val="edge"/>
          <c:yMode val="edge"/>
          <c:x val="0.30685249709639956"/>
          <c:y val="3.689064558629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Feuil1!$C$7</c:f>
              <c:strCache>
                <c:ptCount val="1"/>
                <c:pt idx="0">
                  <c:v>Fréquence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layout/>
              <c:tx>
                <c:rich>
                  <a:bodyPr/>
                  <a:lstStyle/>
                  <a:p>
                    <a:fld id="{AB0DD5B1-04D6-42D1-8CBF-27DCAFB0DFC4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Feuil1!$B$8:$B$10</c:f>
              <c:strCache>
                <c:ptCount val="2"/>
                <c:pt idx="0">
                  <c:v>Féminin</c:v>
                </c:pt>
                <c:pt idx="1">
                  <c:v>Masculin</c:v>
                </c:pt>
              </c:strCache>
            </c:strRef>
          </c:cat>
          <c:val>
            <c:numRef>
              <c:f>Feuil1!$C$8:$C$10</c:f>
              <c:numCache>
                <c:formatCode>General</c:formatCode>
                <c:ptCount val="2"/>
                <c:pt idx="0">
                  <c:v>41</c:v>
                </c:pt>
                <c:pt idx="1">
                  <c:v>52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8753464"/>
        <c:axId val="118753856"/>
      </c:barChart>
      <c:catAx>
        <c:axId val="1187534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8753856"/>
        <c:crosses val="autoZero"/>
        <c:auto val="1"/>
        <c:lblAlgn val="ctr"/>
        <c:lblOffset val="100"/>
        <c:noMultiLvlLbl val="0"/>
      </c:catAx>
      <c:valAx>
        <c:axId val="1187538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8753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Feuil1!$C$26</c:f>
              <c:strCache>
                <c:ptCount val="1"/>
                <c:pt idx="0">
                  <c:v>        %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B1157C2D-D3B4-4DF8-B7C2-04B435859CA4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A115005-B3B8-4D67-817F-F6BD1BBA509D}" type="VALUE">
                      <a:rPr lang="en-US">
                        <a:solidFill>
                          <a:srgbClr val="FF0000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E175BB1-11E7-4FCC-8937-AB46C8AE36E5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47D293F9-9ABE-4CB1-8FF5-D9F7CE480498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18E56128-4568-4555-ADB6-2856F4DD96C7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976EEF0-9695-40E3-85C1-E6859CBE0B2C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32AD7D19-3385-432B-A5D8-810993A9E58D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54144204-D9D0-4284-8756-6CE97D3B81AB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A1892ECE-9E25-4AEB-A334-B7E527EACDD4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153F48DA-DD72-4D9D-8F91-C060518113DD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1DF496C2-83B1-4247-8C42-94DFAE6AF51F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A514DD9B-CA1D-4763-98C1-42232ECF4454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Feuil1!$B$27:$B$38</c:f>
              <c:strCache>
                <c:ptCount val="12"/>
                <c:pt idx="0">
                  <c:v>Cardiopathie ischémique</c:v>
                </c:pt>
                <c:pt idx="1">
                  <c:v>Valvulopathie</c:v>
                </c:pt>
                <c:pt idx="2">
                  <c:v>Cardiopathie hypertensive</c:v>
                </c:pt>
                <c:pt idx="3">
                  <c:v>CMD</c:v>
                </c:pt>
                <c:pt idx="4">
                  <c:v>Cardiomyopathie du post partum</c:v>
                </c:pt>
                <c:pt idx="5">
                  <c:v>Cardiopathie rythmique</c:v>
                </c:pt>
                <c:pt idx="6">
                  <c:v>Cardiothyréose</c:v>
                </c:pt>
                <c:pt idx="7">
                  <c:v>Cœur anémique</c:v>
                </c:pt>
                <c:pt idx="8">
                  <c:v>CPC</c:v>
                </c:pt>
                <c:pt idx="9">
                  <c:v>EP</c:v>
                </c:pt>
                <c:pt idx="10">
                  <c:v>Myocardite</c:v>
                </c:pt>
                <c:pt idx="11">
                  <c:v>Péricardite liquidienne</c:v>
                </c:pt>
              </c:strCache>
            </c:strRef>
          </c:cat>
          <c:val>
            <c:numRef>
              <c:f>Feuil1!$C$27:$C$38</c:f>
              <c:numCache>
                <c:formatCode>General</c:formatCode>
                <c:ptCount val="12"/>
                <c:pt idx="0">
                  <c:v>28</c:v>
                </c:pt>
                <c:pt idx="1">
                  <c:v>28</c:v>
                </c:pt>
                <c:pt idx="2">
                  <c:v>17.2</c:v>
                </c:pt>
                <c:pt idx="3">
                  <c:v>8.5</c:v>
                </c:pt>
                <c:pt idx="4">
                  <c:v>7.3</c:v>
                </c:pt>
                <c:pt idx="5">
                  <c:v>2.2000000000000002</c:v>
                </c:pt>
                <c:pt idx="6">
                  <c:v>2.2000000000000002</c:v>
                </c:pt>
                <c:pt idx="7">
                  <c:v>2.2000000000000002</c:v>
                </c:pt>
                <c:pt idx="8">
                  <c:v>1.1000000000000001</c:v>
                </c:pt>
                <c:pt idx="9">
                  <c:v>1.1000000000000001</c:v>
                </c:pt>
                <c:pt idx="10">
                  <c:v>1.1000000000000001</c:v>
                </c:pt>
                <c:pt idx="11">
                  <c:v>1.1000000000000001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42049872"/>
        <c:axId val="142045560"/>
      </c:barChart>
      <c:catAx>
        <c:axId val="142049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r-FR"/>
          </a:p>
        </c:txPr>
        <c:crossAx val="142045560"/>
        <c:crosses val="autoZero"/>
        <c:auto val="1"/>
        <c:lblAlgn val="ctr"/>
        <c:lblOffset val="100"/>
        <c:noMultiLvlLbl val="0"/>
      </c:catAx>
      <c:valAx>
        <c:axId val="1420455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204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8E16A-D671-47DC-8472-83DDA2D886AF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EA502-5A11-4238-A7BC-C42DF22915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1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Dyspnée : 75,3 %</a:t>
            </a:r>
          </a:p>
          <a:p>
            <a:endParaRPr lang="fr-FR" dirty="0"/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Toux : 60,2 %</a:t>
            </a:r>
            <a:r>
              <a:rPr lang="fr-M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Similaire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AEA502-5A11-4238-A7BC-C42DF229159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2899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27199-2F3B-4D0D-BEDF-7664FDFC2A6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2361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DE144-1652-4EF0-843D-2BBB70D4DEF7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411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ABCA-15EF-446D-9CFC-A46424220106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633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62EF-07BF-47C8-B2DA-C2D3855371A8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D2B33-64B1-45D5-8BE9-0DF38877F9D3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5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AE58D-4224-437C-B58E-2B1E3B710CAC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62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E32A-1859-4F01-A92F-4AF9C3A517CB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454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961AC-940C-4D42-95C3-E10192E1B934}" type="datetime1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4777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A601-D501-460E-96B5-15D8BC1AB86D}" type="datetime1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0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72D3-2442-40B0-A961-4B2CC9708E83}" type="datetime1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51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79A0A-D767-4B00-9FC3-1B3CDFCF4418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09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EEC5-A976-437E-BC4A-3C440ED2D42B}" type="datetime1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2942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190E-1611-4CE7-AE54-3EFB868FF4C6}" type="datetime1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8068-AC93-4459-8CE6-56F8EAFC5F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877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00164" y="5146803"/>
            <a:ext cx="1061761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1600"/>
              </a:spcAft>
            </a:pP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Auteurs : </a:t>
            </a:r>
            <a:r>
              <a:rPr lang="fr-FR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SONFO B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THIAM C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KONATE M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CAMARA Y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KEITA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SAKO M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 H O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SANGARE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DAFFE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FOFANA D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TOURE M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r-F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CISSE M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SIDIBE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fr-F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SANGARE Z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CAMARA M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COULIBALY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 I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DIARRA MB</a:t>
            </a:r>
            <a:r>
              <a:rPr lang="fr-FR" baseline="30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xmlns="" id="{E1353047-1E37-4B9E-B80C-AA9CF16711E6}"/>
              </a:ext>
            </a:extLst>
          </p:cNvPr>
          <p:cNvSpPr txBox="1">
            <a:spLocks/>
          </p:cNvSpPr>
          <p:nvPr/>
        </p:nvSpPr>
        <p:spPr>
          <a:xfrm>
            <a:off x="1179646" y="1766731"/>
            <a:ext cx="10738137" cy="22827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ASPECTS EPIDEMIOLOGIQUES,CLINIQUES ET ETIOLOGIQUES DE L’INSUFFISANCE CARDIAQUE  DANS LE SERVICE DE CARDIOLOGIE DU CHU DE KATI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165D26C2-2A86-4C15-9DBB-9AD123600C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7296" y="1"/>
            <a:ext cx="3031958" cy="1766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0999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5295F0E-62A7-4FFD-8D4E-45C8EEA94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9855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INTRODUCTION</a:t>
            </a:r>
            <a:r>
              <a:rPr lang="fr-FR" sz="36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F177BC42-301D-474A-BFA8-42DE679A6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7365"/>
            <a:ext cx="10515600" cy="3620582"/>
          </a:xfrm>
        </p:spPr>
        <p:txBody>
          <a:bodyPr/>
          <a:lstStyle/>
          <a:p>
            <a:pPr marL="285750" indent="-285750"/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Problème</a:t>
            </a:r>
            <a:r>
              <a:rPr lang="fr-FR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majeur de santé publique</a:t>
            </a:r>
          </a:p>
          <a:p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/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Pathologie fréquente et grave.</a:t>
            </a:r>
          </a:p>
          <a:p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/>
            <a:r>
              <a:rPr lang="fr-FR" dirty="0">
                <a:latin typeface="Times New Roman" panose="02020603050405020304" pitchFamily="18" charset="0"/>
                <a:ea typeface="Calibri" panose="020F0502020204030204" pitchFamily="34" charset="0"/>
              </a:rPr>
              <a:t> Objectif: analyser aspects épidémiologiques, cliniques et étiologiques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16FD9B4A-550D-47C7-B5A3-9E8C030A8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b="1" smtClean="0">
                <a:solidFill>
                  <a:srgbClr val="FF0000"/>
                </a:solidFill>
              </a:rPr>
              <a:t>2</a:t>
            </a:fld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423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42A352-971C-498B-A51C-5A760FDE8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43" y="100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3600" b="1" spc="-1" dirty="0">
                <a:solidFill>
                  <a:schemeClr val="accent1"/>
                </a:solidFill>
                <a:latin typeface="Times New Roman"/>
                <a:ea typeface="DejaVu Sans"/>
              </a:rPr>
              <a:t>MATÉRIELS ET METHODES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74C3F0C-2608-42E1-A9EB-61CBBC87D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943" y="1425574"/>
            <a:ext cx="10806113" cy="4732339"/>
          </a:xfrm>
        </p:spPr>
        <p:txBody>
          <a:bodyPr>
            <a:normAutofit fontScale="77500" lnSpcReduction="20000"/>
          </a:bodyPr>
          <a:lstStyle/>
          <a:p>
            <a:pPr marL="342900" indent="-342900"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d’étude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transversale descriptive, août 2014 - Janvier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Lieu d’étude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Service de cardiologie, CHU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Kati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Critères d’inclusion: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Cas insuffisance cardiaque diagnostiqué hospitalisés</a:t>
            </a:r>
          </a:p>
          <a:p>
            <a:pPr marL="0" indent="0" algn="just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/ambulatoire</a:t>
            </a:r>
          </a:p>
          <a:p>
            <a:pPr marL="0" indent="0" algn="just"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 consentement éclairé obtenu respect strict confidentialité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étudiées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données sociodémographiques, cliniques, étiologiques</a:t>
            </a:r>
          </a:p>
          <a:p>
            <a:pPr algn="just"/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Recueil et analyse: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logiciel SPSS.12.</a:t>
            </a:r>
            <a:endParaRPr lang="fr-M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9753AFFA-D8EF-4574-B845-3769C640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b="1" smtClean="0">
                <a:solidFill>
                  <a:srgbClr val="FF0000"/>
                </a:solidFill>
              </a:rPr>
              <a:t>3</a:t>
            </a:fld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59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7169" y="313897"/>
            <a:ext cx="5908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625181283"/>
              </p:ext>
            </p:extLst>
          </p:nvPr>
        </p:nvGraphicFramePr>
        <p:xfrm>
          <a:off x="707647" y="936848"/>
          <a:ext cx="4563600" cy="2896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BEBCA733-6D51-7E4C-9240-E6E6A9C67C15}"/>
              </a:ext>
            </a:extLst>
          </p:cNvPr>
          <p:cNvSpPr txBox="1"/>
          <p:nvPr/>
        </p:nvSpPr>
        <p:spPr>
          <a:xfrm>
            <a:off x="748832" y="4032669"/>
            <a:ext cx="3671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selon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sexe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48832" y="4935110"/>
            <a:ext cx="348076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total, 93 malades ont été inclus 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M:  52 (55,9%)  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F: 41 (44,1%) </a:t>
            </a:r>
          </a:p>
          <a:p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Sex-ratio H/F: 1,26 </a:t>
            </a:r>
          </a:p>
          <a:p>
            <a:endParaRPr lang="fr-FR" dirty="0" smtClean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892108" y="4796611"/>
            <a:ext cx="3680642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Kingue (Yaoundé) 2005 : M: 59,3%  F:40,7%  sex-ratio H/F 1,45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Benyass (Maroc) 2011 : M:78%  F:22%  sex- ratio H/F 3,52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43808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39338" y="278958"/>
            <a:ext cx="5908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023787"/>
              </p:ext>
            </p:extLst>
          </p:nvPr>
        </p:nvGraphicFramePr>
        <p:xfrm>
          <a:off x="878541" y="1514653"/>
          <a:ext cx="4365812" cy="3327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7895"/>
                <a:gridCol w="1386651"/>
                <a:gridCol w="1801266"/>
              </a:tblGrid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91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&lt;15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000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381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15-29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30-44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45-59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20,4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60-74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fr-ML" sz="18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≥75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000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381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  <a:tr h="32194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u="sng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fr-ML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  <a:tc>
                  <a:txBody>
                    <a:bodyPr/>
                    <a:lstStyle/>
                    <a:p>
                      <a:pPr marR="42545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fr-FR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fr-ML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3175" marT="0" marB="4445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78237" y="4911769"/>
            <a:ext cx="351307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Âge moyen = 49,6 ans</a:t>
            </a:r>
          </a:p>
          <a:p>
            <a:pPr lvl="0"/>
            <a:r>
              <a:rPr lang="fr-FR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Extrêmes:  12 et 86 ans</a:t>
            </a:r>
          </a:p>
          <a:p>
            <a:r>
              <a:rPr lang="fr-F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Tranche d’âge (60 – 74) : 30,1%</a:t>
            </a:r>
          </a:p>
          <a:p>
            <a:pPr lvl="0"/>
            <a:r>
              <a:rPr lang="fr-ML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ML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228285" y="5004103"/>
            <a:ext cx="39445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Mouhamed (Dakar) 2012: 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65,7 ans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Ikama (Congo) 2008 : 70,4 ans</a:t>
            </a: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8237" y="950799"/>
            <a:ext cx="49957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Tableau 1: </a:t>
            </a:r>
            <a:r>
              <a:rPr lang="fr-FR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l’âge</a:t>
            </a:r>
          </a:p>
        </p:txBody>
      </p:sp>
    </p:spTree>
    <p:extLst>
      <p:ext uri="{BB962C8B-B14F-4D97-AF65-F5344CB8AC3E}">
        <p14:creationId xmlns:p14="http://schemas.microsoft.com/office/powerpoint/2010/main" val="39307532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3697"/>
              </p:ext>
            </p:extLst>
          </p:nvPr>
        </p:nvGraphicFramePr>
        <p:xfrm>
          <a:off x="1268029" y="2466932"/>
          <a:ext cx="5992426" cy="37188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28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44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351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endParaRPr lang="fr-FR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Fréquences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%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Dyspnée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70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75,3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Toux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56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</a:t>
                      </a:r>
                      <a:endParaRPr lang="fr-FR" sz="20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OMI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49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52,7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4051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Douleurs Thoraciques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18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19,4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Asthénie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15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16,1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Expectorations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13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14,0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Palpitations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10</a:t>
                      </a:r>
                      <a:endParaRPr lang="fr-FR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10,8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4348"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Hépatalgies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9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255" algn="l">
                        <a:lnSpc>
                          <a:spcPct val="115000"/>
                        </a:lnSpc>
                        <a:spcAft>
                          <a:spcPts val="1235"/>
                        </a:spcAft>
                      </a:pPr>
                      <a:r>
                        <a:rPr lang="fr-FR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9,7</a:t>
                      </a:r>
                      <a:endParaRPr lang="fr-F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339788" y="436211"/>
            <a:ext cx="60242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68029" y="1732322"/>
            <a:ext cx="54309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2: Répartition selon les signes fonctionnels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436223" y="5204936"/>
            <a:ext cx="4114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8016536" y="3044280"/>
            <a:ext cx="329009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Kingue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(Yaoundé</a:t>
            </a: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2005: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Dyspnée: 95,20%</a:t>
            </a:r>
          </a:p>
          <a:p>
            <a:pPr>
              <a:lnSpc>
                <a:spcPct val="150000"/>
              </a:lnSpc>
            </a:pP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M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Benyass</a:t>
            </a: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(Maroc</a:t>
            </a: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2011: </a:t>
            </a:r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Dyspnée: 91%</a:t>
            </a:r>
          </a:p>
        </p:txBody>
      </p:sp>
      <p:sp>
        <p:nvSpPr>
          <p:cNvPr id="8" name="Rectangle 7"/>
          <p:cNvSpPr/>
          <p:nvPr/>
        </p:nvSpPr>
        <p:spPr>
          <a:xfrm>
            <a:off x="3596473" y="5481935"/>
            <a:ext cx="19616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xmlns="" id="{22872B57-DD0D-4220-A0BD-99B308E7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8068-AC93-4459-8CE6-56F8EAFC5FC3}" type="slidenum">
              <a:rPr lang="fr-FR" b="1" smtClean="0">
                <a:solidFill>
                  <a:srgbClr val="FF0000"/>
                </a:solidFill>
              </a:rPr>
              <a:t>6</a:t>
            </a:fld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9079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9452" y="268326"/>
            <a:ext cx="5908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RÉSULTATS ET COMMENTAIRES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2778188384"/>
              </p:ext>
            </p:extLst>
          </p:nvPr>
        </p:nvGraphicFramePr>
        <p:xfrm>
          <a:off x="658906" y="913615"/>
          <a:ext cx="6570569" cy="3953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658906" y="5161428"/>
            <a:ext cx="3713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Figure 2: Répartition </a:t>
            </a:r>
            <a:r>
              <a:rPr lang="fr-F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selon l’ étiologie</a:t>
            </a:r>
          </a:p>
        </p:txBody>
      </p:sp>
      <p:sp>
        <p:nvSpPr>
          <p:cNvPr id="8" name="Rectangle 7"/>
          <p:cNvSpPr/>
          <p:nvPr/>
        </p:nvSpPr>
        <p:spPr>
          <a:xfrm>
            <a:off x="410135" y="565282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fr-F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Cardiopathie </a:t>
            </a:r>
            <a:r>
              <a:rPr lang="fr-F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ischémique : 28 </a:t>
            </a:r>
            <a:r>
              <a:rPr lang="fr-FR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  <a:p>
            <a:pPr lvl="0"/>
            <a:endParaRPr lang="fr-FR" dirty="0">
              <a:solidFill>
                <a:prstClr val="black"/>
              </a:solidFill>
            </a:endParaRPr>
          </a:p>
          <a:p>
            <a:pPr lvl="0"/>
            <a:r>
              <a:rPr lang="fr-F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Valvulopathies : 28 %</a:t>
            </a:r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29475" y="5039359"/>
            <a:ext cx="476109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M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Benyass (Maroc) 2011: Cardiopathie ischémique (42%) , Valvulopathies (24%)</a:t>
            </a:r>
          </a:p>
          <a:p>
            <a:endParaRPr lang="fr-M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Kingue (Yaoundé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2005: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HTA (54,49%)  Myocardiopathies (26,34%)</a:t>
            </a:r>
          </a:p>
          <a:p>
            <a:endParaRPr lang="fr-M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5404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62206" y="288038"/>
            <a:ext cx="26196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r-FR" sz="28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1793" y="925651"/>
            <a:ext cx="1019672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Sexe masculin et âge (60 – 70 ans) plus affectés</a:t>
            </a:r>
          </a:p>
          <a:p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Dyspnée et toux  principaux symptômes retrouvé </a:t>
            </a:r>
          </a:p>
          <a:p>
            <a:endParaRPr lang="fr-M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ardiopathie ischémique et valvulopathies constituaient  étiologies plus rencontrés</a:t>
            </a:r>
          </a:p>
          <a:p>
            <a:endParaRPr lang="fr-M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nsuffisance cardiaque  affection fréquente dans notre milieu</a:t>
            </a:r>
          </a:p>
          <a:p>
            <a:endParaRPr lang="fr-M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M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fr-M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esures préventives doivent être mise en place, détection et prise en charge précoce</a:t>
            </a:r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M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8949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93576" y="2675238"/>
            <a:ext cx="8579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MERCI POUR VOTRE ATTENTION</a:t>
            </a:r>
            <a:endParaRPr lang="fr-FR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644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</TotalTime>
  <Words>422</Words>
  <Application>Microsoft Office PowerPoint</Application>
  <PresentationFormat>Grand écran</PresentationFormat>
  <Paragraphs>146</Paragraphs>
  <Slides>9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DejaVu Sans</vt:lpstr>
      <vt:lpstr>Times New Roman</vt:lpstr>
      <vt:lpstr>Wingdings</vt:lpstr>
      <vt:lpstr>Thème Office</vt:lpstr>
      <vt:lpstr>Présentation PowerPoint</vt:lpstr>
      <vt:lpstr> INTRODUCTION </vt:lpstr>
      <vt:lpstr>MATÉRIELS ET METHODES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USER</dc:creator>
  <cp:lastModifiedBy>HP USER</cp:lastModifiedBy>
  <cp:revision>108</cp:revision>
  <dcterms:created xsi:type="dcterms:W3CDTF">2021-09-07T17:58:51Z</dcterms:created>
  <dcterms:modified xsi:type="dcterms:W3CDTF">2021-10-27T12:52:35Z</dcterms:modified>
</cp:coreProperties>
</file>